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6"/>
  </p:notesMasterIdLst>
  <p:sldIdLst>
    <p:sldId id="256" r:id="rId3"/>
    <p:sldId id="267" r:id="rId4"/>
    <p:sldId id="269" r:id="rId5"/>
    <p:sldId id="268" r:id="rId6"/>
    <p:sldId id="270" r:id="rId7"/>
    <p:sldId id="266" r:id="rId8"/>
    <p:sldId id="258" r:id="rId9"/>
    <p:sldId id="259" r:id="rId10"/>
    <p:sldId id="260" r:id="rId11"/>
    <p:sldId id="261" r:id="rId12"/>
    <p:sldId id="262" r:id="rId13"/>
    <p:sldId id="263" r:id="rId14"/>
    <p:sldId id="265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Oswald" panose="00000500000000000000" pitchFamily="2" charset="0"/>
      <p:regular r:id="rId25"/>
      <p:bold r:id="rId26"/>
    </p:embeddedFont>
    <p:embeddedFont>
      <p:font typeface="Oswald Medium" panose="00000600000000000000" pitchFamily="2" charset="0"/>
      <p:regular r:id="rId27"/>
      <p:bold r:id="rId28"/>
    </p:embeddedFont>
    <p:embeddedFont>
      <p:font typeface="Roboto Mono" panose="00000009000000000000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077778-9FCA-4D9C-AE56-2FB981A39578}">
  <a:tblStyle styleId="{C2077778-9FCA-4D9C-AE56-2FB981A395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37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jp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25de80d53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g2825de80d53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25de80d53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825de80d53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25de80d53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2825de80d53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736c1b01c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25736c1b01c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5736c1b01c_2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5736c1b01c_2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825de80d53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825de80d53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26e8cbedd_1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826e8cbedd_1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432198" y="3663673"/>
            <a:ext cx="3799367" cy="2339111"/>
          </a:xfrm>
          <a:custGeom>
            <a:avLst/>
            <a:gdLst/>
            <a:ahLst/>
            <a:cxnLst/>
            <a:rect l="l" t="t" r="r" b="b"/>
            <a:pathLst>
              <a:path w="2238213" h="1772054" extrusionOk="0">
                <a:moveTo>
                  <a:pt x="0" y="0"/>
                </a:moveTo>
                <a:lnTo>
                  <a:pt x="2238213" y="0"/>
                </a:lnTo>
                <a:lnTo>
                  <a:pt x="2238213" y="1772054"/>
                </a:lnTo>
                <a:lnTo>
                  <a:pt x="0" y="17720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 rot="707291">
            <a:off x="6914106" y="243942"/>
            <a:ext cx="2652089" cy="2519125"/>
          </a:xfrm>
          <a:custGeom>
            <a:avLst/>
            <a:gdLst/>
            <a:ahLst/>
            <a:cxnLst/>
            <a:rect l="l" t="t" r="r" b="b"/>
            <a:pathLst>
              <a:path w="2257526" h="2303936" extrusionOk="0">
                <a:moveTo>
                  <a:pt x="0" y="0"/>
                </a:moveTo>
                <a:lnTo>
                  <a:pt x="2257525" y="0"/>
                </a:lnTo>
                <a:lnTo>
                  <a:pt x="2257525" y="2303936"/>
                </a:lnTo>
                <a:lnTo>
                  <a:pt x="0" y="23039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 flipH="1">
            <a:off x="196273" y="3735333"/>
            <a:ext cx="1100141" cy="1184167"/>
          </a:xfrm>
          <a:custGeom>
            <a:avLst/>
            <a:gdLst/>
            <a:ahLst/>
            <a:cxnLst/>
            <a:rect l="l" t="t" r="r" b="b"/>
            <a:pathLst>
              <a:path w="2200281" h="2368334" extrusionOk="0">
                <a:moveTo>
                  <a:pt x="2200281" y="0"/>
                </a:moveTo>
                <a:lnTo>
                  <a:pt x="0" y="0"/>
                </a:lnTo>
                <a:lnTo>
                  <a:pt x="0" y="2368334"/>
                </a:lnTo>
                <a:lnTo>
                  <a:pt x="2200281" y="2368334"/>
                </a:lnTo>
                <a:lnTo>
                  <a:pt x="220028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" name="Google Shape;19;p3"/>
          <p:cNvSpPr/>
          <p:nvPr/>
        </p:nvSpPr>
        <p:spPr>
          <a:xfrm>
            <a:off x="1916135" y="1052554"/>
            <a:ext cx="1098289" cy="1098288"/>
          </a:xfrm>
          <a:custGeom>
            <a:avLst/>
            <a:gdLst/>
            <a:ahLst/>
            <a:cxnLst/>
            <a:rect l="l" t="t" r="r" b="b"/>
            <a:pathLst>
              <a:path w="2196577" h="2196577" extrusionOk="0">
                <a:moveTo>
                  <a:pt x="0" y="0"/>
                </a:moveTo>
                <a:lnTo>
                  <a:pt x="2196577" y="0"/>
                </a:lnTo>
                <a:lnTo>
                  <a:pt x="2196577" y="2196577"/>
                </a:lnTo>
                <a:lnTo>
                  <a:pt x="0" y="21965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4"/>
          <p:cNvSpPr/>
          <p:nvPr/>
        </p:nvSpPr>
        <p:spPr>
          <a:xfrm rot="1901182">
            <a:off x="6747701" y="-47492"/>
            <a:ext cx="2475204" cy="2646162"/>
          </a:xfrm>
          <a:custGeom>
            <a:avLst/>
            <a:gdLst/>
            <a:ahLst/>
            <a:cxnLst/>
            <a:rect l="l" t="t" r="r" b="b"/>
            <a:pathLst>
              <a:path w="2600297" h="2769882" extrusionOk="0">
                <a:moveTo>
                  <a:pt x="0" y="0"/>
                </a:moveTo>
                <a:lnTo>
                  <a:pt x="2600297" y="0"/>
                </a:lnTo>
                <a:lnTo>
                  <a:pt x="2600297" y="2769882"/>
                </a:lnTo>
                <a:lnTo>
                  <a:pt x="0" y="27698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" name="Google Shape;25;p4"/>
          <p:cNvSpPr/>
          <p:nvPr/>
        </p:nvSpPr>
        <p:spPr>
          <a:xfrm rot="-4376130" flipH="1">
            <a:off x="148880" y="3644967"/>
            <a:ext cx="1865407" cy="2230261"/>
          </a:xfrm>
          <a:custGeom>
            <a:avLst/>
            <a:gdLst/>
            <a:ahLst/>
            <a:cxnLst/>
            <a:rect l="l" t="t" r="r" b="b"/>
            <a:pathLst>
              <a:path w="2257320" h="2277779" extrusionOk="0">
                <a:moveTo>
                  <a:pt x="2257320" y="0"/>
                </a:moveTo>
                <a:lnTo>
                  <a:pt x="0" y="0"/>
                </a:lnTo>
                <a:lnTo>
                  <a:pt x="0" y="2277779"/>
                </a:lnTo>
                <a:lnTo>
                  <a:pt x="2257320" y="2277779"/>
                </a:lnTo>
                <a:lnTo>
                  <a:pt x="225732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383067" y="4528908"/>
            <a:ext cx="8377866" cy="1184167"/>
            <a:chOff x="182598" y="4528908"/>
            <a:chExt cx="8377866" cy="1184167"/>
          </a:xfrm>
        </p:grpSpPr>
        <p:sp>
          <p:nvSpPr>
            <p:cNvPr id="32" name="Google Shape;32;p5"/>
            <p:cNvSpPr/>
            <p:nvPr/>
          </p:nvSpPr>
          <p:spPr>
            <a:xfrm flipH="1">
              <a:off x="182598" y="4528908"/>
              <a:ext cx="1100141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3" name="Google Shape;33;p5"/>
            <p:cNvSpPr/>
            <p:nvPr/>
          </p:nvSpPr>
          <p:spPr>
            <a:xfrm flipH="1">
              <a:off x="1638144" y="4528908"/>
              <a:ext cx="1100141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4" name="Google Shape;34;p5"/>
            <p:cNvSpPr/>
            <p:nvPr/>
          </p:nvSpPr>
          <p:spPr>
            <a:xfrm flipH="1">
              <a:off x="3093689" y="4528908"/>
              <a:ext cx="1100140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5" name="Google Shape;35;p5"/>
            <p:cNvSpPr/>
            <p:nvPr/>
          </p:nvSpPr>
          <p:spPr>
            <a:xfrm flipH="1">
              <a:off x="4549234" y="4528908"/>
              <a:ext cx="1100140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6" name="Google Shape;36;p5"/>
            <p:cNvSpPr/>
            <p:nvPr/>
          </p:nvSpPr>
          <p:spPr>
            <a:xfrm flipH="1">
              <a:off x="6004779" y="4528908"/>
              <a:ext cx="1100140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7" name="Google Shape;37;p5"/>
            <p:cNvSpPr/>
            <p:nvPr/>
          </p:nvSpPr>
          <p:spPr>
            <a:xfrm flipH="1">
              <a:off x="7460324" y="4528908"/>
              <a:ext cx="1100140" cy="1184167"/>
            </a:xfrm>
            <a:custGeom>
              <a:avLst/>
              <a:gdLst/>
              <a:ahLst/>
              <a:cxnLst/>
              <a:rect l="l" t="t" r="r" b="b"/>
              <a:pathLst>
                <a:path w="2200281" h="2368334" extrusionOk="0">
                  <a:moveTo>
                    <a:pt x="2200281" y="0"/>
                  </a:moveTo>
                  <a:lnTo>
                    <a:pt x="0" y="0"/>
                  </a:lnTo>
                  <a:lnTo>
                    <a:pt x="0" y="2368334"/>
                  </a:lnTo>
                  <a:lnTo>
                    <a:pt x="2200281" y="2368334"/>
                  </a:lnTo>
                  <a:lnTo>
                    <a:pt x="2200281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7403326" y="187301"/>
            <a:ext cx="1516015" cy="1441764"/>
          </a:xfrm>
          <a:custGeom>
            <a:avLst/>
            <a:gdLst/>
            <a:ahLst/>
            <a:cxnLst/>
            <a:rect l="l" t="t" r="r" b="b"/>
            <a:pathLst>
              <a:path w="2014638" h="2016453" extrusionOk="0">
                <a:moveTo>
                  <a:pt x="0" y="0"/>
                </a:moveTo>
                <a:lnTo>
                  <a:pt x="2014638" y="0"/>
                </a:lnTo>
                <a:lnTo>
                  <a:pt x="2014638" y="2016453"/>
                </a:lnTo>
                <a:lnTo>
                  <a:pt x="0" y="20164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2" name="Google Shape;42;p6"/>
          <p:cNvSpPr/>
          <p:nvPr/>
        </p:nvSpPr>
        <p:spPr>
          <a:xfrm>
            <a:off x="48370" y="3207897"/>
            <a:ext cx="1862047" cy="1792843"/>
          </a:xfrm>
          <a:custGeom>
            <a:avLst/>
            <a:gdLst/>
            <a:ahLst/>
            <a:cxnLst/>
            <a:rect l="l" t="t" r="r" b="b"/>
            <a:pathLst>
              <a:path w="1830022" h="1948742" extrusionOk="0">
                <a:moveTo>
                  <a:pt x="0" y="0"/>
                </a:moveTo>
                <a:lnTo>
                  <a:pt x="1830022" y="0"/>
                </a:lnTo>
                <a:lnTo>
                  <a:pt x="1830022" y="1948742"/>
                </a:lnTo>
                <a:lnTo>
                  <a:pt x="0" y="19487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7"/>
          <p:cNvSpPr/>
          <p:nvPr/>
        </p:nvSpPr>
        <p:spPr>
          <a:xfrm rot="1195535">
            <a:off x="7333724" y="646724"/>
            <a:ext cx="2075386" cy="1845744"/>
          </a:xfrm>
          <a:custGeom>
            <a:avLst/>
            <a:gdLst/>
            <a:ahLst/>
            <a:cxnLst/>
            <a:rect l="l" t="t" r="r" b="b"/>
            <a:pathLst>
              <a:path w="2438931" h="2169063" extrusionOk="0">
                <a:moveTo>
                  <a:pt x="0" y="0"/>
                </a:moveTo>
                <a:lnTo>
                  <a:pt x="2438931" y="0"/>
                </a:lnTo>
                <a:lnTo>
                  <a:pt x="2438931" y="2169064"/>
                </a:lnTo>
                <a:lnTo>
                  <a:pt x="0" y="21690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8"/>
          <p:cNvSpPr/>
          <p:nvPr/>
        </p:nvSpPr>
        <p:spPr>
          <a:xfrm rot="-512567" flipH="1">
            <a:off x="-188136" y="-455690"/>
            <a:ext cx="1399408" cy="1733727"/>
          </a:xfrm>
          <a:custGeom>
            <a:avLst/>
            <a:gdLst/>
            <a:ahLst/>
            <a:cxnLst/>
            <a:rect l="l" t="t" r="r" b="b"/>
            <a:pathLst>
              <a:path w="2375762" h="2943333" extrusionOk="0">
                <a:moveTo>
                  <a:pt x="0" y="0"/>
                </a:moveTo>
                <a:lnTo>
                  <a:pt x="2375763" y="0"/>
                </a:lnTo>
                <a:lnTo>
                  <a:pt x="2375763" y="2943333"/>
                </a:lnTo>
                <a:lnTo>
                  <a:pt x="0" y="29433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 rot="-990850">
            <a:off x="3825359" y="3478100"/>
            <a:ext cx="2303726" cy="2340503"/>
          </a:xfrm>
          <a:custGeom>
            <a:avLst/>
            <a:gdLst/>
            <a:ahLst/>
            <a:cxnLst/>
            <a:rect l="l" t="t" r="r" b="b"/>
            <a:pathLst>
              <a:path w="2219795" h="2944014" extrusionOk="0">
                <a:moveTo>
                  <a:pt x="0" y="0"/>
                </a:moveTo>
                <a:lnTo>
                  <a:pt x="2219795" y="0"/>
                </a:lnTo>
                <a:lnTo>
                  <a:pt x="2219795" y="2944014"/>
                </a:lnTo>
                <a:lnTo>
                  <a:pt x="0" y="29440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461297" y="1875825"/>
            <a:ext cx="2221412" cy="1932394"/>
          </a:xfrm>
          <a:custGeom>
            <a:avLst/>
            <a:gdLst/>
            <a:ahLst/>
            <a:cxnLst/>
            <a:rect l="l" t="t" r="r" b="b"/>
            <a:pathLst>
              <a:path w="2146292" h="1867047" extrusionOk="0">
                <a:moveTo>
                  <a:pt x="0" y="0"/>
                </a:moveTo>
                <a:lnTo>
                  <a:pt x="2146293" y="0"/>
                </a:lnTo>
                <a:lnTo>
                  <a:pt x="2146293" y="1867047"/>
                </a:lnTo>
                <a:lnTo>
                  <a:pt x="0" y="18670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9" name="Google Shape;59;p9"/>
          <p:cNvSpPr/>
          <p:nvPr/>
        </p:nvSpPr>
        <p:spPr>
          <a:xfrm>
            <a:off x="7922860" y="155728"/>
            <a:ext cx="1098288" cy="1098289"/>
          </a:xfrm>
          <a:custGeom>
            <a:avLst/>
            <a:gdLst/>
            <a:ahLst/>
            <a:cxnLst/>
            <a:rect l="l" t="t" r="r" b="b"/>
            <a:pathLst>
              <a:path w="2196577" h="2196577" extrusionOk="0">
                <a:moveTo>
                  <a:pt x="0" y="0"/>
                </a:moveTo>
                <a:lnTo>
                  <a:pt x="2196577" y="0"/>
                </a:lnTo>
                <a:lnTo>
                  <a:pt x="2196577" y="2196577"/>
                </a:lnTo>
                <a:lnTo>
                  <a:pt x="0" y="21965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 flipH="1">
            <a:off x="116323" y="217658"/>
            <a:ext cx="1100141" cy="1184167"/>
          </a:xfrm>
          <a:custGeom>
            <a:avLst/>
            <a:gdLst/>
            <a:ahLst/>
            <a:cxnLst/>
            <a:rect l="l" t="t" r="r" b="b"/>
            <a:pathLst>
              <a:path w="2200281" h="2368334" extrusionOk="0">
                <a:moveTo>
                  <a:pt x="2200281" y="0"/>
                </a:moveTo>
                <a:lnTo>
                  <a:pt x="0" y="0"/>
                </a:lnTo>
                <a:lnTo>
                  <a:pt x="0" y="2368334"/>
                </a:lnTo>
                <a:lnTo>
                  <a:pt x="2200281" y="2368334"/>
                </a:lnTo>
                <a:lnTo>
                  <a:pt x="2200281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685971" y="2765738"/>
            <a:ext cx="425929" cy="393105"/>
          </a:xfrm>
          <a:custGeom>
            <a:avLst/>
            <a:gdLst/>
            <a:ahLst/>
            <a:cxnLst/>
            <a:rect l="l" t="t" r="r" b="b"/>
            <a:pathLst>
              <a:path w="851857" h="786210" extrusionOk="0">
                <a:moveTo>
                  <a:pt x="0" y="0"/>
                </a:moveTo>
                <a:lnTo>
                  <a:pt x="851858" y="0"/>
                </a:lnTo>
                <a:lnTo>
                  <a:pt x="851858" y="786209"/>
                </a:lnTo>
                <a:lnTo>
                  <a:pt x="0" y="7862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220497" r="-253406" b="-38478"/>
            </a:stretch>
          </a:blipFill>
          <a:ln>
            <a:noFill/>
          </a:ln>
        </p:spPr>
      </p:sp>
      <p:sp>
        <p:nvSpPr>
          <p:cNvPr id="64" name="Google Shape;64;p10"/>
          <p:cNvSpPr/>
          <p:nvPr/>
        </p:nvSpPr>
        <p:spPr>
          <a:xfrm flipH="1">
            <a:off x="685974" y="395433"/>
            <a:ext cx="1100141" cy="1184167"/>
          </a:xfrm>
          <a:custGeom>
            <a:avLst/>
            <a:gdLst/>
            <a:ahLst/>
            <a:cxnLst/>
            <a:rect l="l" t="t" r="r" b="b"/>
            <a:pathLst>
              <a:path w="2200281" h="2368334" extrusionOk="0">
                <a:moveTo>
                  <a:pt x="2200281" y="0"/>
                </a:moveTo>
                <a:lnTo>
                  <a:pt x="0" y="0"/>
                </a:lnTo>
                <a:lnTo>
                  <a:pt x="0" y="2368334"/>
                </a:lnTo>
                <a:lnTo>
                  <a:pt x="2200281" y="2368334"/>
                </a:lnTo>
                <a:lnTo>
                  <a:pt x="220028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5" name="Google Shape;65;p10"/>
          <p:cNvSpPr/>
          <p:nvPr/>
        </p:nvSpPr>
        <p:spPr>
          <a:xfrm>
            <a:off x="-134723" y="3158846"/>
            <a:ext cx="2177011" cy="2228060"/>
          </a:xfrm>
          <a:custGeom>
            <a:avLst/>
            <a:gdLst/>
            <a:ahLst/>
            <a:cxnLst/>
            <a:rect l="l" t="t" r="r" b="b"/>
            <a:pathLst>
              <a:path w="1780786" h="1822544" extrusionOk="0">
                <a:moveTo>
                  <a:pt x="0" y="0"/>
                </a:moveTo>
                <a:lnTo>
                  <a:pt x="1780786" y="0"/>
                </a:lnTo>
                <a:lnTo>
                  <a:pt x="1780786" y="1822544"/>
                </a:lnTo>
                <a:lnTo>
                  <a:pt x="0" y="18225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6" name="Google Shape;66;p10"/>
          <p:cNvSpPr/>
          <p:nvPr/>
        </p:nvSpPr>
        <p:spPr>
          <a:xfrm>
            <a:off x="7762310" y="3853279"/>
            <a:ext cx="1098288" cy="1098289"/>
          </a:xfrm>
          <a:custGeom>
            <a:avLst/>
            <a:gdLst/>
            <a:ahLst/>
            <a:cxnLst/>
            <a:rect l="l" t="t" r="r" b="b"/>
            <a:pathLst>
              <a:path w="2196577" h="2196577" extrusionOk="0">
                <a:moveTo>
                  <a:pt x="0" y="0"/>
                </a:moveTo>
                <a:lnTo>
                  <a:pt x="2196577" y="0"/>
                </a:lnTo>
                <a:lnTo>
                  <a:pt x="2196577" y="2196577"/>
                </a:lnTo>
                <a:lnTo>
                  <a:pt x="0" y="21965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7" name="Google Shape;67;p10"/>
          <p:cNvSpPr/>
          <p:nvPr/>
        </p:nvSpPr>
        <p:spPr>
          <a:xfrm>
            <a:off x="8093372" y="327681"/>
            <a:ext cx="1050632" cy="1052166"/>
          </a:xfrm>
          <a:custGeom>
            <a:avLst/>
            <a:gdLst/>
            <a:ahLst/>
            <a:cxnLst/>
            <a:rect l="l" t="t" r="r" b="b"/>
            <a:pathLst>
              <a:path w="2101264" h="2104332" extrusionOk="0">
                <a:moveTo>
                  <a:pt x="0" y="0"/>
                </a:moveTo>
                <a:lnTo>
                  <a:pt x="2101264" y="0"/>
                </a:lnTo>
                <a:lnTo>
                  <a:pt x="2101264" y="2104332"/>
                </a:lnTo>
                <a:lnTo>
                  <a:pt x="0" y="21043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 Medium"/>
              <a:buNone/>
              <a:defRPr sz="28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 Medium"/>
              <a:buChar char="●"/>
              <a:defRPr sz="18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AI Club - Training Python K18</a:t>
            </a:r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mLsaumwpco&amp;ab_channel=Statisticsanddata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1590907" y="1325711"/>
            <a:ext cx="8147825" cy="209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i="1">
                <a:solidFill>
                  <a:srgbClr val="263844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Training</a:t>
            </a:r>
            <a:r>
              <a:rPr lang="en" sz="68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PYTHON WEEK 1</a:t>
            </a:r>
            <a:endParaRPr sz="6800" dirty="0">
              <a:solidFill>
                <a:srgbClr val="26384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1454980" y="4201322"/>
            <a:ext cx="396207" cy="365674"/>
          </a:xfrm>
          <a:custGeom>
            <a:avLst/>
            <a:gdLst/>
            <a:ahLst/>
            <a:cxnLst/>
            <a:rect l="l" t="t" r="r" b="b"/>
            <a:pathLst>
              <a:path w="792414" h="731347" extrusionOk="0">
                <a:moveTo>
                  <a:pt x="0" y="0"/>
                </a:moveTo>
                <a:lnTo>
                  <a:pt x="792414" y="0"/>
                </a:lnTo>
                <a:lnTo>
                  <a:pt x="792414" y="731348"/>
                </a:lnTo>
                <a:lnTo>
                  <a:pt x="0" y="7313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20497" r="-253406" b="-38478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53" name="Google Shape;153;p23"/>
          <p:cNvSpPr/>
          <p:nvPr/>
        </p:nvSpPr>
        <p:spPr>
          <a:xfrm>
            <a:off x="6848020" y="652458"/>
            <a:ext cx="551644" cy="509133"/>
          </a:xfrm>
          <a:custGeom>
            <a:avLst/>
            <a:gdLst/>
            <a:ahLst/>
            <a:cxnLst/>
            <a:rect l="l" t="t" r="r" b="b"/>
            <a:pathLst>
              <a:path w="1103289" h="1018265" extrusionOk="0">
                <a:moveTo>
                  <a:pt x="0" y="0"/>
                </a:moveTo>
                <a:lnTo>
                  <a:pt x="1103289" y="0"/>
                </a:lnTo>
                <a:lnTo>
                  <a:pt x="1103289" y="1018265"/>
                </a:lnTo>
                <a:lnTo>
                  <a:pt x="0" y="10182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20497" r="-253406" b="-38478"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8"/>
          <p:cNvSpPr txBox="1"/>
          <p:nvPr/>
        </p:nvSpPr>
        <p:spPr>
          <a:xfrm>
            <a:off x="846275" y="547700"/>
            <a:ext cx="3799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Toán tử số học</a:t>
            </a:r>
            <a:endParaRPr sz="700"/>
          </a:p>
        </p:txBody>
      </p:sp>
      <p:graphicFrame>
        <p:nvGraphicFramePr>
          <p:cNvPr id="236" name="Google Shape;236;p28"/>
          <p:cNvGraphicFramePr/>
          <p:nvPr/>
        </p:nvGraphicFramePr>
        <p:xfrm>
          <a:off x="846275" y="1529400"/>
          <a:ext cx="7239000" cy="3154470"/>
        </p:xfrm>
        <a:graphic>
          <a:graphicData uri="http://schemas.openxmlformats.org/drawingml/2006/table">
            <a:tbl>
              <a:tblPr>
                <a:noFill/>
                <a:tableStyleId>{C2077778-9FCA-4D9C-AE56-2FB981A39578}</a:tableStyleId>
              </a:tblPr>
              <a:tblGrid>
                <a:gridCol w="180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9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Phép toán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Biểu thức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Ý nghĩa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+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cộng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-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trừ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*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*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nhân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/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chia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%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%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chia lấy phần dư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//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//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chia làm tròn xuống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**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**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Phép mũ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9"/>
          <p:cNvSpPr txBox="1"/>
          <p:nvPr/>
        </p:nvSpPr>
        <p:spPr>
          <a:xfrm>
            <a:off x="846275" y="547700"/>
            <a:ext cx="3799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Toán tử luận lý</a:t>
            </a:r>
            <a:endParaRPr sz="700"/>
          </a:p>
        </p:txBody>
      </p:sp>
      <p:graphicFrame>
        <p:nvGraphicFramePr>
          <p:cNvPr id="245" name="Google Shape;245;p29"/>
          <p:cNvGraphicFramePr/>
          <p:nvPr/>
        </p:nvGraphicFramePr>
        <p:xfrm>
          <a:off x="952500" y="2100875"/>
          <a:ext cx="7239000" cy="1965840"/>
        </p:xfrm>
        <a:graphic>
          <a:graphicData uri="http://schemas.openxmlformats.org/drawingml/2006/table">
            <a:tbl>
              <a:tblPr>
                <a:noFill/>
                <a:tableStyleId>{C2077778-9FCA-4D9C-AE56-2FB981A39578}</a:tableStyleId>
              </a:tblPr>
              <a:tblGrid>
                <a:gridCol w="13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2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9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Toán tử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Biểu thức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Ý nghĩa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AND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and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True nếu cả X và Y đều đúng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OR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or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True nếu ít nhất một trong hai vế X hoặc Y đúng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NOT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not X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True nếu X sai và False nếu X đúng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XOR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bool(y) ^ bool(y)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True nếu X và Y khác giá trị và False nếu ngược lại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0"/>
          <p:cNvSpPr txBox="1"/>
          <p:nvPr/>
        </p:nvSpPr>
        <p:spPr>
          <a:xfrm>
            <a:off x="846275" y="547700"/>
            <a:ext cx="4715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Toán tử điều kiện</a:t>
            </a:r>
            <a:endParaRPr sz="700"/>
          </a:p>
        </p:txBody>
      </p:sp>
      <p:graphicFrame>
        <p:nvGraphicFramePr>
          <p:cNvPr id="254" name="Google Shape;254;p30"/>
          <p:cNvGraphicFramePr/>
          <p:nvPr/>
        </p:nvGraphicFramePr>
        <p:xfrm>
          <a:off x="846275" y="1692100"/>
          <a:ext cx="7239000" cy="2758260"/>
        </p:xfrm>
        <a:graphic>
          <a:graphicData uri="http://schemas.openxmlformats.org/drawingml/2006/table">
            <a:tbl>
              <a:tblPr>
                <a:noFill/>
                <a:tableStyleId>{C2077778-9FCA-4D9C-AE56-2FB981A39578}</a:tableStyleId>
              </a:tblPr>
              <a:tblGrid>
                <a:gridCol w="1808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41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Toán tử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Biểu thức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1C1E21"/>
                          </a:solidFill>
                        </a:rPr>
                        <a:t>Ý nghĩa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&lt;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&lt;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nhỏ hơn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&gt;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&gt;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lớn hơn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&lt;=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&lt;=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nhỏ hơn hoặc bằng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&gt;=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&gt;=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lớn hơn hoặc bằng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==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==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bằng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!=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 != y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C1E21"/>
                          </a:solidFill>
                        </a:rPr>
                        <a:t>So sánh giá trị x có khác y hay không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FDBE-586C-DFB0-7C18-AAE7964430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8E440-1BB2-D089-BA2E-D33B5D73BC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194;p27">
            <a:extLst>
              <a:ext uri="{FF2B5EF4-FFF2-40B4-BE49-F238E27FC236}">
                <a16:creationId xmlns:a16="http://schemas.microsoft.com/office/drawing/2014/main" id="{336239B7-B19F-AD6A-F7B5-C049E9C64C6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44;p29">
            <a:extLst>
              <a:ext uri="{FF2B5EF4-FFF2-40B4-BE49-F238E27FC236}">
                <a16:creationId xmlns:a16="http://schemas.microsoft.com/office/drawing/2014/main" id="{B7526B24-D798-7DA5-0024-A5A8F932011D}"/>
              </a:ext>
            </a:extLst>
          </p:cNvPr>
          <p:cNvSpPr txBox="1"/>
          <p:nvPr/>
        </p:nvSpPr>
        <p:spPr>
          <a:xfrm>
            <a:off x="563777" y="324675"/>
            <a:ext cx="5257159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Câu lệnh rẽ nhánh</a:t>
            </a:r>
            <a:endParaRPr sz="700"/>
          </a:p>
        </p:txBody>
      </p:sp>
      <p:pic>
        <p:nvPicPr>
          <p:cNvPr id="1026" name="Picture 2" descr="Sử dụng if...else trong Python - w3seo">
            <a:extLst>
              <a:ext uri="{FF2B5EF4-FFF2-40B4-BE49-F238E27FC236}">
                <a16:creationId xmlns:a16="http://schemas.microsoft.com/office/drawing/2014/main" id="{17996CEE-B0C3-7690-F575-6C4424184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" y="1542284"/>
            <a:ext cx="712470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101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75;p25">
            <a:extLst>
              <a:ext uri="{FF2B5EF4-FFF2-40B4-BE49-F238E27FC236}">
                <a16:creationId xmlns:a16="http://schemas.microsoft.com/office/drawing/2014/main" id="{011430CB-9787-261C-07BA-97AE5A63517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62F90E-9484-C67F-15C3-EEC05E0CD747}"/>
              </a:ext>
            </a:extLst>
          </p:cNvPr>
          <p:cNvSpPr txBox="1"/>
          <p:nvPr/>
        </p:nvSpPr>
        <p:spPr>
          <a:xfrm>
            <a:off x="2401228" y="2388874"/>
            <a:ext cx="36872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Độ</a:t>
            </a:r>
            <a:r>
              <a:rPr lang="en-US" sz="1600"/>
              <a:t> phổ biến của Python từ 1965 - Nay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B28646-E57D-FF1E-7818-00EB66FB1FAA}"/>
              </a:ext>
            </a:extLst>
          </p:cNvPr>
          <p:cNvSpPr txBox="1"/>
          <p:nvPr/>
        </p:nvSpPr>
        <p:spPr>
          <a:xfrm>
            <a:off x="1035205" y="2754626"/>
            <a:ext cx="70735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https://www.youtube.com/watch?v=DmLsaumwpco&amp;ab_channel=Statisticsanddata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7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75;p25">
            <a:extLst>
              <a:ext uri="{FF2B5EF4-FFF2-40B4-BE49-F238E27FC236}">
                <a16:creationId xmlns:a16="http://schemas.microsoft.com/office/drawing/2014/main" id="{FF4DD790-FF11-A8D6-F669-593BFCD5BBE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C2E544-C55F-527A-99FC-5AD913164915}"/>
              </a:ext>
            </a:extLst>
          </p:cNvPr>
          <p:cNvSpPr txBox="1"/>
          <p:nvPr/>
        </p:nvSpPr>
        <p:spPr>
          <a:xfrm>
            <a:off x="2118732" y="2051824"/>
            <a:ext cx="428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Học python để làm gì?</a:t>
            </a:r>
          </a:p>
        </p:txBody>
      </p:sp>
    </p:spTree>
    <p:extLst>
      <p:ext uri="{BB962C8B-B14F-4D97-AF65-F5344CB8AC3E}">
        <p14:creationId xmlns:p14="http://schemas.microsoft.com/office/powerpoint/2010/main" val="540490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75;p25">
            <a:extLst>
              <a:ext uri="{FF2B5EF4-FFF2-40B4-BE49-F238E27FC236}">
                <a16:creationId xmlns:a16="http://schemas.microsoft.com/office/drawing/2014/main" id="{C5849BF4-8F22-9027-2B60-CF798A65C68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85F33B-95A1-E646-CB5A-B5F8618F3A6C}"/>
              </a:ext>
            </a:extLst>
          </p:cNvPr>
          <p:cNvSpPr txBox="1"/>
          <p:nvPr/>
        </p:nvSpPr>
        <p:spPr>
          <a:xfrm>
            <a:off x="1118652" y="3324020"/>
            <a:ext cx="67208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Xử lý dữ liệu và khoa học dữ liệu (NumPy, pandas, Matplotlib, và scikit-learn,…)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EC7CA-D8EA-68DE-9368-E0E1304C947D}"/>
              </a:ext>
            </a:extLst>
          </p:cNvPr>
          <p:cNvSpPr txBox="1"/>
          <p:nvPr/>
        </p:nvSpPr>
        <p:spPr>
          <a:xfrm>
            <a:off x="1118652" y="2299788"/>
            <a:ext cx="27093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</a:t>
            </a:r>
            <a:r>
              <a:rPr lang="en-US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eb</a:t>
            </a:r>
            <a:r>
              <a:rPr lang="en-US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Django và Flask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1B897F-EAB0-56F6-47DC-06A6C4657C3F}"/>
              </a:ext>
            </a:extLst>
          </p:cNvPr>
          <p:cNvSpPr txBox="1"/>
          <p:nvPr/>
        </p:nvSpPr>
        <p:spPr>
          <a:xfrm>
            <a:off x="1118652" y="307687"/>
            <a:ext cx="5862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Tự động hóa công việc: viết các script tự động hóa các tác vụ hàng ngày như xử lý file, gửi email, hoặc quản lý hệ thống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F1C842-ACDA-A844-B3A6-A022E34A464B}"/>
              </a:ext>
            </a:extLst>
          </p:cNvPr>
          <p:cNvSpPr txBox="1"/>
          <p:nvPr/>
        </p:nvSpPr>
        <p:spPr>
          <a:xfrm>
            <a:off x="1128302" y="1093141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Pygame.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4609DD-6CE9-1FDD-9F39-6430DA3779B5}"/>
              </a:ext>
            </a:extLst>
          </p:cNvPr>
          <p:cNvSpPr txBox="1"/>
          <p:nvPr/>
        </p:nvSpPr>
        <p:spPr>
          <a:xfrm>
            <a:off x="1118652" y="1660776"/>
            <a:ext cx="71705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ứng dụng máy tính: PyQt hoặc Tkinter.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43CB29-679B-EC35-86AF-9ED433F65DA1}"/>
              </a:ext>
            </a:extLst>
          </p:cNvPr>
          <p:cNvSpPr txBox="1"/>
          <p:nvPr/>
        </p:nvSpPr>
        <p:spPr>
          <a:xfrm>
            <a:off x="1118652" y="2803833"/>
            <a:ext cx="4451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Crawl data: selenium, scrapy, BeautifulSoup, request…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FFD029-9C2E-0E5A-4C25-71721FBBDE15}"/>
              </a:ext>
            </a:extLst>
          </p:cNvPr>
          <p:cNvSpPr txBox="1"/>
          <p:nvPr/>
        </p:nvSpPr>
        <p:spPr>
          <a:xfrm>
            <a:off x="1128302" y="4366096"/>
            <a:ext cx="7531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trí tuệ nhân tạo và học máy: TensorFlow và PyTorch.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3580F4-1010-B11C-2338-82017E1EDD67}"/>
              </a:ext>
            </a:extLst>
          </p:cNvPr>
          <p:cNvSpPr txBox="1"/>
          <p:nvPr/>
        </p:nvSpPr>
        <p:spPr>
          <a:xfrm>
            <a:off x="1118649" y="3896470"/>
            <a:ext cx="7531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Điện toán đám mây, Big data, VR</a:t>
            </a:r>
            <a:endParaRPr lang="en-US" b="1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4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Rectangle 205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2" name="Picture 4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AFFD5708-BBD8-CE71-C96B-D72569FF93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" r="6093" b="-1"/>
          <a:stretch/>
        </p:blipFill>
        <p:spPr bwMode="auto">
          <a:xfrm>
            <a:off x="147637" y="130138"/>
            <a:ext cx="8848725" cy="488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028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4;p27">
            <a:extLst>
              <a:ext uri="{FF2B5EF4-FFF2-40B4-BE49-F238E27FC236}">
                <a16:creationId xmlns:a16="http://schemas.microsoft.com/office/drawing/2014/main" id="{54B4772F-CA5D-252A-42B5-52042BDDE05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C53D77-7AB7-C994-296D-A5DFE5E73DAC}"/>
              </a:ext>
            </a:extLst>
          </p:cNvPr>
          <p:cNvSpPr txBox="1"/>
          <p:nvPr/>
        </p:nvSpPr>
        <p:spPr>
          <a:xfrm>
            <a:off x="1791631" y="2197586"/>
            <a:ext cx="5397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/>
              <a:t>Run python mọi lúc - mọi nơi</a:t>
            </a:r>
          </a:p>
        </p:txBody>
      </p:sp>
    </p:spTree>
    <p:extLst>
      <p:ext uri="{BB962C8B-B14F-4D97-AF65-F5344CB8AC3E}">
        <p14:creationId xmlns:p14="http://schemas.microsoft.com/office/powerpoint/2010/main" val="3015325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/>
        </p:nvSpPr>
        <p:spPr>
          <a:xfrm>
            <a:off x="2839351" y="161234"/>
            <a:ext cx="34653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Biến (Variables)</a:t>
            </a:r>
            <a:endParaRPr sz="100"/>
          </a:p>
        </p:txBody>
      </p:sp>
      <p:sp>
        <p:nvSpPr>
          <p:cNvPr id="179" name="Google Shape;179;p25"/>
          <p:cNvSpPr txBox="1"/>
          <p:nvPr/>
        </p:nvSpPr>
        <p:spPr>
          <a:xfrm>
            <a:off x="1083450" y="588213"/>
            <a:ext cx="6977100" cy="3213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1C1E21"/>
                </a:solidFill>
              </a:rPr>
              <a:t>Khởi tạo biến</a:t>
            </a:r>
            <a:endParaRPr sz="1600" b="1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C1E21"/>
                </a:solidFill>
              </a:rPr>
              <a:t>Để khai báo biến trong Python thì mọi người sử dụng cú pháp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C1E21"/>
                </a:solidFill>
                <a:highlight>
                  <a:srgbClr val="B7B7B7"/>
                </a:highlight>
                <a:latin typeface="Roboto Mono"/>
                <a:ea typeface="Roboto Mono"/>
                <a:cs typeface="Roboto Mono"/>
                <a:sym typeface="Roboto Mono"/>
              </a:rPr>
              <a:t>tên_biến = giá_trị</a:t>
            </a:r>
            <a:endParaRPr lang="en" sz="160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C1E21"/>
                </a:solidFill>
              </a:rPr>
              <a:t>trong đó:</a:t>
            </a:r>
            <a:endParaRPr sz="1600">
              <a:solidFill>
                <a:srgbClr val="1C1E2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600"/>
              <a:buChar char="●"/>
            </a:pPr>
            <a:r>
              <a:rPr lang="en" sz="16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tên_biến</a:t>
            </a:r>
            <a:r>
              <a:rPr lang="en" sz="1600">
                <a:solidFill>
                  <a:srgbClr val="1C1E21"/>
                </a:solidFill>
              </a:rPr>
              <a:t>: tên của biến mà các bạn muốn đặt. </a:t>
            </a:r>
            <a:endParaRPr sz="1600">
              <a:solidFill>
                <a:srgbClr val="1C1E2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●"/>
            </a:pPr>
            <a:r>
              <a:rPr lang="en" sz="16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giá_trị</a:t>
            </a:r>
            <a:r>
              <a:rPr lang="en" sz="1600">
                <a:solidFill>
                  <a:srgbClr val="1C1E21"/>
                </a:solidFill>
              </a:rPr>
              <a:t> : giá trị của biến mà bạn muốn gán.</a:t>
            </a:r>
            <a:endParaRPr sz="1600">
              <a:solidFill>
                <a:srgbClr val="1C1E2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●"/>
            </a:pPr>
            <a:r>
              <a:rPr lang="en" sz="16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600">
                <a:solidFill>
                  <a:srgbClr val="1C1E2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1C1E21"/>
                </a:solidFill>
              </a:rPr>
              <a:t>: phép gán.</a:t>
            </a:r>
            <a:endParaRPr sz="1600">
              <a:solidFill>
                <a:srgbClr val="1C1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1521" y="3517408"/>
            <a:ext cx="7098325" cy="15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>
            <a:off x="2839351" y="161234"/>
            <a:ext cx="34653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3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Biến (Variables)</a:t>
            </a:r>
            <a:endParaRPr sz="100"/>
          </a:p>
        </p:txBody>
      </p:sp>
      <p:sp>
        <p:nvSpPr>
          <p:cNvPr id="189" name="Google Shape;189;p26"/>
          <p:cNvSpPr txBox="1"/>
          <p:nvPr/>
        </p:nvSpPr>
        <p:spPr>
          <a:xfrm>
            <a:off x="608850" y="1226800"/>
            <a:ext cx="6977100" cy="316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1C1E21"/>
                </a:solidFill>
              </a:rPr>
              <a:t>Một số lưu ý khi đặt tên biến:</a:t>
            </a:r>
            <a:endParaRPr sz="1700">
              <a:solidFill>
                <a:srgbClr val="1C1E2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700"/>
              <a:buChar char="●"/>
            </a:pPr>
            <a:r>
              <a:rPr lang="vi-VN" sz="1700">
                <a:solidFill>
                  <a:srgbClr val="1C1E21"/>
                </a:solidFill>
              </a:rPr>
              <a:t>Tên không được bắt đầu bằng chữ số. Nó phải được bắt đầu bằng dấu gạch dưới _ hoặc một kí tự chữ.</a:t>
            </a:r>
            <a:endParaRPr lang="en-US" sz="1700">
              <a:solidFill>
                <a:srgbClr val="1C1E2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700"/>
              <a:buChar char="●"/>
            </a:pPr>
            <a:r>
              <a:rPr lang="en" sz="1700">
                <a:solidFill>
                  <a:srgbClr val="1C1E21"/>
                </a:solidFill>
              </a:rPr>
              <a:t>Tên biến phân biệt chữ hoa chữ thường: </a:t>
            </a:r>
            <a:r>
              <a:rPr lang="en" sz="17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Num</a:t>
            </a:r>
            <a:r>
              <a:rPr lang="en" sz="1700">
                <a:solidFill>
                  <a:srgbClr val="1C1E21"/>
                </a:solidFill>
              </a:rPr>
              <a:t>, </a:t>
            </a:r>
            <a:r>
              <a:rPr lang="en" sz="17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NUM</a:t>
            </a:r>
            <a:r>
              <a:rPr lang="en" sz="1700">
                <a:solidFill>
                  <a:srgbClr val="1C1E21"/>
                </a:solidFill>
              </a:rPr>
              <a:t>,</a:t>
            </a:r>
            <a:r>
              <a:rPr lang="en" sz="1700">
                <a:solidFill>
                  <a:srgbClr val="1C1E21"/>
                </a:solidFill>
                <a:highlight>
                  <a:srgbClr val="CCCCCC"/>
                </a:highlight>
                <a:latin typeface="Roboto Mono"/>
                <a:ea typeface="Roboto Mono"/>
                <a:cs typeface="Roboto Mono"/>
                <a:sym typeface="Roboto Mono"/>
              </a:rPr>
              <a:t>num</a:t>
            </a:r>
            <a:r>
              <a:rPr lang="en" sz="1700">
                <a:solidFill>
                  <a:srgbClr val="1C1E21"/>
                </a:solidFill>
              </a:rPr>
              <a:t> là 3 tên biến khác nhau.</a:t>
            </a:r>
          </a:p>
          <a:p>
            <a:pPr marL="12065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700"/>
            </a:pPr>
            <a:endParaRPr sz="1700">
              <a:solidFill>
                <a:srgbClr val="1C1E2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700"/>
              <a:buChar char="●"/>
            </a:pPr>
            <a:r>
              <a:rPr lang="en" sz="1700">
                <a:solidFill>
                  <a:srgbClr val="1C1E21"/>
                </a:solidFill>
              </a:rPr>
              <a:t>Tên biến không được trùng với các từ khóa của Python.</a:t>
            </a:r>
            <a:endParaRPr sz="1700">
              <a:solidFill>
                <a:srgbClr val="1C1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rgbClr val="1C1E21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27"/>
          <p:cNvCxnSpPr/>
          <p:nvPr/>
        </p:nvCxnSpPr>
        <p:spPr>
          <a:xfrm rot="15975">
            <a:off x="4359293" y="519035"/>
            <a:ext cx="4067144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6" name="Google Shape;196;p27"/>
          <p:cNvCxnSpPr/>
          <p:nvPr/>
        </p:nvCxnSpPr>
        <p:spPr>
          <a:xfrm rot="16004">
            <a:off x="4364062" y="1342110"/>
            <a:ext cx="4059944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27"/>
          <p:cNvCxnSpPr/>
          <p:nvPr/>
        </p:nvCxnSpPr>
        <p:spPr>
          <a:xfrm rot="15975">
            <a:off x="4361672" y="2165041"/>
            <a:ext cx="4067144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27"/>
          <p:cNvCxnSpPr/>
          <p:nvPr/>
        </p:nvCxnSpPr>
        <p:spPr>
          <a:xfrm rot="15975">
            <a:off x="4364084" y="3810903"/>
            <a:ext cx="4067144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27"/>
          <p:cNvCxnSpPr/>
          <p:nvPr/>
        </p:nvCxnSpPr>
        <p:spPr>
          <a:xfrm>
            <a:off x="4364084" y="4624385"/>
            <a:ext cx="40623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27"/>
          <p:cNvCxnSpPr/>
          <p:nvPr/>
        </p:nvCxnSpPr>
        <p:spPr>
          <a:xfrm rot="-5400000">
            <a:off x="2301921" y="2566985"/>
            <a:ext cx="4124325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27"/>
          <p:cNvCxnSpPr/>
          <p:nvPr/>
        </p:nvCxnSpPr>
        <p:spPr>
          <a:xfrm rot="-5405972">
            <a:off x="4341456" y="2574127"/>
            <a:ext cx="411004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27"/>
          <p:cNvCxnSpPr/>
          <p:nvPr/>
        </p:nvCxnSpPr>
        <p:spPr>
          <a:xfrm rot="-5404013">
            <a:off x="6373852" y="2578891"/>
            <a:ext cx="4100516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27"/>
          <p:cNvSpPr txBox="1"/>
          <p:nvPr/>
        </p:nvSpPr>
        <p:spPr>
          <a:xfrm>
            <a:off x="652028" y="542922"/>
            <a:ext cx="26877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263844"/>
                </a:solidFill>
                <a:latin typeface="Oswald"/>
                <a:ea typeface="Oswald"/>
                <a:cs typeface="Oswald"/>
                <a:sym typeface="Oswald"/>
              </a:rPr>
              <a:t>Các kiểu dữ liệu</a:t>
            </a:r>
            <a:endParaRPr sz="700"/>
          </a:p>
        </p:txBody>
      </p:sp>
      <p:sp>
        <p:nvSpPr>
          <p:cNvPr id="205" name="Google Shape;205;p27"/>
          <p:cNvSpPr txBox="1"/>
          <p:nvPr/>
        </p:nvSpPr>
        <p:spPr>
          <a:xfrm>
            <a:off x="4579149" y="680779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int</a:t>
            </a:r>
            <a:endParaRPr sz="1200"/>
          </a:p>
        </p:txBody>
      </p:sp>
      <p:sp>
        <p:nvSpPr>
          <p:cNvPr id="206" name="Google Shape;206;p27"/>
          <p:cNvSpPr txBox="1"/>
          <p:nvPr/>
        </p:nvSpPr>
        <p:spPr>
          <a:xfrm>
            <a:off x="4629493" y="964926"/>
            <a:ext cx="1497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Kiểu số nguyên</a:t>
            </a:r>
            <a:endParaRPr sz="1200"/>
          </a:p>
        </p:txBody>
      </p:sp>
      <p:sp>
        <p:nvSpPr>
          <p:cNvPr id="207" name="Google Shape;207;p27"/>
          <p:cNvSpPr txBox="1"/>
          <p:nvPr/>
        </p:nvSpPr>
        <p:spPr>
          <a:xfrm>
            <a:off x="4579161" y="1472901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float</a:t>
            </a:r>
            <a:endParaRPr sz="1200"/>
          </a:p>
        </p:txBody>
      </p:sp>
      <p:sp>
        <p:nvSpPr>
          <p:cNvPr id="208" name="Google Shape;208;p27"/>
          <p:cNvSpPr txBox="1"/>
          <p:nvPr/>
        </p:nvSpPr>
        <p:spPr>
          <a:xfrm>
            <a:off x="4629506" y="1757048"/>
            <a:ext cx="1497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Kiểu số thực</a:t>
            </a:r>
            <a:endParaRPr sz="1200"/>
          </a:p>
        </p:txBody>
      </p:sp>
      <p:sp>
        <p:nvSpPr>
          <p:cNvPr id="209" name="Google Shape;209;p27"/>
          <p:cNvSpPr txBox="1"/>
          <p:nvPr/>
        </p:nvSpPr>
        <p:spPr>
          <a:xfrm>
            <a:off x="4579161" y="2315683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complex</a:t>
            </a:r>
            <a:endParaRPr sz="1200"/>
          </a:p>
        </p:txBody>
      </p:sp>
      <p:sp>
        <p:nvSpPr>
          <p:cNvPr id="210" name="Google Shape;210;p27"/>
          <p:cNvSpPr txBox="1"/>
          <p:nvPr/>
        </p:nvSpPr>
        <p:spPr>
          <a:xfrm>
            <a:off x="4629506" y="2599830"/>
            <a:ext cx="1497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Kiểu số phức</a:t>
            </a:r>
            <a:endParaRPr sz="1200"/>
          </a:p>
        </p:txBody>
      </p:sp>
      <p:sp>
        <p:nvSpPr>
          <p:cNvPr id="211" name="Google Shape;211;p27"/>
          <p:cNvSpPr txBox="1"/>
          <p:nvPr/>
        </p:nvSpPr>
        <p:spPr>
          <a:xfrm>
            <a:off x="4579161" y="3118774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str</a:t>
            </a:r>
            <a:endParaRPr sz="1200"/>
          </a:p>
        </p:txBody>
      </p:sp>
      <p:sp>
        <p:nvSpPr>
          <p:cNvPr id="212" name="Google Shape;212;p27"/>
          <p:cNvSpPr txBox="1"/>
          <p:nvPr/>
        </p:nvSpPr>
        <p:spPr>
          <a:xfrm>
            <a:off x="4629506" y="3402921"/>
            <a:ext cx="1497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Kiểu chuỗi</a:t>
            </a:r>
            <a:endParaRPr sz="1200"/>
          </a:p>
        </p:txBody>
      </p:sp>
      <p:sp>
        <p:nvSpPr>
          <p:cNvPr id="213" name="Google Shape;213;p27"/>
          <p:cNvSpPr txBox="1"/>
          <p:nvPr/>
        </p:nvSpPr>
        <p:spPr>
          <a:xfrm>
            <a:off x="6611549" y="696079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Ví dụ:</a:t>
            </a:r>
            <a:endParaRPr sz="1200"/>
          </a:p>
        </p:txBody>
      </p:sp>
      <p:sp>
        <p:nvSpPr>
          <p:cNvPr id="214" name="Google Shape;214;p27"/>
          <p:cNvSpPr txBox="1"/>
          <p:nvPr/>
        </p:nvSpPr>
        <p:spPr>
          <a:xfrm>
            <a:off x="6661894" y="980226"/>
            <a:ext cx="1497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1, 2, 34, 56</a:t>
            </a:r>
            <a:endParaRPr sz="1200"/>
          </a:p>
        </p:txBody>
      </p:sp>
      <p:sp>
        <p:nvSpPr>
          <p:cNvPr id="215" name="Google Shape;215;p27"/>
          <p:cNvSpPr/>
          <p:nvPr/>
        </p:nvSpPr>
        <p:spPr>
          <a:xfrm>
            <a:off x="2475537" y="3217805"/>
            <a:ext cx="359613" cy="393739"/>
          </a:xfrm>
          <a:custGeom>
            <a:avLst/>
            <a:gdLst/>
            <a:ahLst/>
            <a:cxnLst/>
            <a:rect l="l" t="t" r="r" b="b"/>
            <a:pathLst>
              <a:path w="719227" h="787477" extrusionOk="0">
                <a:moveTo>
                  <a:pt x="0" y="0"/>
                </a:moveTo>
                <a:lnTo>
                  <a:pt x="719227" y="0"/>
                </a:lnTo>
                <a:lnTo>
                  <a:pt x="719227" y="787476"/>
                </a:lnTo>
                <a:lnTo>
                  <a:pt x="0" y="787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20271" r="-318813" b="-38331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6" name="Google Shape;216;p27"/>
          <p:cNvSpPr/>
          <p:nvPr/>
        </p:nvSpPr>
        <p:spPr>
          <a:xfrm>
            <a:off x="3561558" y="585310"/>
            <a:ext cx="359614" cy="393739"/>
          </a:xfrm>
          <a:custGeom>
            <a:avLst/>
            <a:gdLst/>
            <a:ahLst/>
            <a:cxnLst/>
            <a:rect l="l" t="t" r="r" b="b"/>
            <a:pathLst>
              <a:path w="719227" h="787477" extrusionOk="0">
                <a:moveTo>
                  <a:pt x="0" y="0"/>
                </a:moveTo>
                <a:lnTo>
                  <a:pt x="719227" y="0"/>
                </a:lnTo>
                <a:lnTo>
                  <a:pt x="719227" y="787477"/>
                </a:lnTo>
                <a:lnTo>
                  <a:pt x="0" y="7874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20271" r="-318813" b="-38331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cxnSp>
        <p:nvCxnSpPr>
          <p:cNvPr id="217" name="Google Shape;217;p27"/>
          <p:cNvCxnSpPr/>
          <p:nvPr/>
        </p:nvCxnSpPr>
        <p:spPr>
          <a:xfrm rot="15975">
            <a:off x="4359334" y="2987972"/>
            <a:ext cx="4067144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8" name="Google Shape;218;p27"/>
          <p:cNvSpPr txBox="1"/>
          <p:nvPr/>
        </p:nvSpPr>
        <p:spPr>
          <a:xfrm>
            <a:off x="6611537" y="1519092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Ví dụ:</a:t>
            </a:r>
            <a:endParaRPr sz="1200"/>
          </a:p>
        </p:txBody>
      </p:sp>
      <p:sp>
        <p:nvSpPr>
          <p:cNvPr id="219" name="Google Shape;219;p27"/>
          <p:cNvSpPr txBox="1"/>
          <p:nvPr/>
        </p:nvSpPr>
        <p:spPr>
          <a:xfrm>
            <a:off x="6661882" y="1803238"/>
            <a:ext cx="1497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3.14, 12.67</a:t>
            </a:r>
            <a:endParaRPr sz="1200"/>
          </a:p>
        </p:txBody>
      </p:sp>
      <p:sp>
        <p:nvSpPr>
          <p:cNvPr id="220" name="Google Shape;220;p27"/>
          <p:cNvSpPr txBox="1"/>
          <p:nvPr/>
        </p:nvSpPr>
        <p:spPr>
          <a:xfrm>
            <a:off x="4629511" y="3941686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Bool</a:t>
            </a:r>
            <a:endParaRPr sz="1200"/>
          </a:p>
        </p:txBody>
      </p:sp>
      <p:sp>
        <p:nvSpPr>
          <p:cNvPr id="221" name="Google Shape;221;p27"/>
          <p:cNvSpPr txBox="1"/>
          <p:nvPr/>
        </p:nvSpPr>
        <p:spPr>
          <a:xfrm>
            <a:off x="4679856" y="4225833"/>
            <a:ext cx="1497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Kiểu luận lý</a:t>
            </a:r>
            <a:endParaRPr sz="1200"/>
          </a:p>
        </p:txBody>
      </p:sp>
      <p:sp>
        <p:nvSpPr>
          <p:cNvPr id="222" name="Google Shape;222;p27"/>
          <p:cNvSpPr txBox="1"/>
          <p:nvPr/>
        </p:nvSpPr>
        <p:spPr>
          <a:xfrm>
            <a:off x="6611549" y="2342042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Ví dụ:</a:t>
            </a:r>
            <a:endParaRPr sz="1200"/>
          </a:p>
        </p:txBody>
      </p:sp>
      <p:sp>
        <p:nvSpPr>
          <p:cNvPr id="223" name="Google Shape;223;p27"/>
          <p:cNvSpPr txBox="1"/>
          <p:nvPr/>
        </p:nvSpPr>
        <p:spPr>
          <a:xfrm>
            <a:off x="6661894" y="2626189"/>
            <a:ext cx="1497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 + 2j, 3 - 4j</a:t>
            </a:r>
            <a:endParaRPr sz="1200"/>
          </a:p>
        </p:txBody>
      </p:sp>
      <p:sp>
        <p:nvSpPr>
          <p:cNvPr id="224" name="Google Shape;224;p27"/>
          <p:cNvSpPr txBox="1"/>
          <p:nvPr/>
        </p:nvSpPr>
        <p:spPr>
          <a:xfrm>
            <a:off x="6611549" y="3164967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Ví dụ:</a:t>
            </a:r>
            <a:endParaRPr sz="1200"/>
          </a:p>
        </p:txBody>
      </p:sp>
      <p:sp>
        <p:nvSpPr>
          <p:cNvPr id="225" name="Google Shape;225;p27"/>
          <p:cNvSpPr txBox="1"/>
          <p:nvPr/>
        </p:nvSpPr>
        <p:spPr>
          <a:xfrm>
            <a:off x="6661894" y="3449114"/>
            <a:ext cx="1497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“AI Club”, “Python”</a:t>
            </a:r>
            <a:endParaRPr sz="1200"/>
          </a:p>
        </p:txBody>
      </p:sp>
      <p:sp>
        <p:nvSpPr>
          <p:cNvPr id="226" name="Google Shape;226;p27"/>
          <p:cNvSpPr txBox="1"/>
          <p:nvPr/>
        </p:nvSpPr>
        <p:spPr>
          <a:xfrm>
            <a:off x="6661912" y="3987879"/>
            <a:ext cx="1598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263844"/>
                </a:solidFill>
                <a:latin typeface="Open Sans"/>
                <a:ea typeface="Open Sans"/>
                <a:cs typeface="Open Sans"/>
                <a:sym typeface="Open Sans"/>
              </a:rPr>
              <a:t>Ví dụ:</a:t>
            </a:r>
            <a:endParaRPr sz="1200"/>
          </a:p>
        </p:txBody>
      </p:sp>
      <p:sp>
        <p:nvSpPr>
          <p:cNvPr id="227" name="Google Shape;227;p27"/>
          <p:cNvSpPr txBox="1"/>
          <p:nvPr/>
        </p:nvSpPr>
        <p:spPr>
          <a:xfrm>
            <a:off x="6712257" y="4272026"/>
            <a:ext cx="1497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TRUE, FALSE</a:t>
            </a:r>
            <a:endParaRPr sz="1200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263844"/>
      </a:dk1>
      <a:lt1>
        <a:srgbClr val="FFFFFF"/>
      </a:lt1>
      <a:dk2>
        <a:srgbClr val="888888"/>
      </a:dk2>
      <a:lt2>
        <a:srgbClr val="F4CCCC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585</Words>
  <Application>Microsoft Office PowerPoint</Application>
  <PresentationFormat>On-screen Show (16:9)</PresentationFormat>
  <Paragraphs>113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Calibri</vt:lpstr>
      <vt:lpstr>Oswald</vt:lpstr>
      <vt:lpstr>Open Sans</vt:lpstr>
      <vt:lpstr>Oswald Medium</vt:lpstr>
      <vt:lpstr>Times New Roman</vt:lpstr>
      <vt:lpstr>Roboto Mono</vt:lpstr>
      <vt:lpstr>Arial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Tuan Dao Xuan Hoang</cp:lastModifiedBy>
  <cp:revision>14</cp:revision>
  <dcterms:modified xsi:type="dcterms:W3CDTF">2023-09-23T13:42:00Z</dcterms:modified>
</cp:coreProperties>
</file>